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b96823ec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b96823ec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bba21e20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bba21e2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b96823ec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b96823ec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b96823ec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6b96823ec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ba8fe1e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ba8fe1e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ba8fe1e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ba8fe1e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ba8fe1e2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ba8fe1e2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ba8fe1e2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ba8fe1e2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ba8fe1e2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ba8fe1e2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ba8fe1e2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ba8fe1e2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a060eab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a060eab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ba8fe1e2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ba8fe1e2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bba21e2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bba21e2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ba8fe1e2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ba8fe1e2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bef4285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6bef4285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bef4285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bef4285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bef42855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bef42855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bef4285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bef4285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bef42855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bef42855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a060eab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a060eab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a060eab6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a060eab6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a060eab6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a060eab6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b96823ec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b96823ec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a060eab6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a060eab6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b96823ec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b96823ec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b96823e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b96823e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21.jpg"/><Relationship Id="rId6" Type="http://schemas.openxmlformats.org/officeDocument/2006/relationships/image" Target="../media/image11.jpg"/><Relationship Id="rId7" Type="http://schemas.openxmlformats.org/officeDocument/2006/relationships/image" Target="../media/image1.jpg"/><Relationship Id="rId8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lab.research.google.com/drive/1r14Gjc9EIvVqaEzETTW9yFC8b0Eek900#scrollTo=ni2q-dDHwAW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rzFX5NWojp0" TargetMode="External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lab.research.google.com/drive/1oPXSpvxBPkFj7L1A-k8PKUu5g6tbm9c-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r14Gjc9EIvVqaEzETTW9yFC8b0Eek900#scrollTo=VYZGFhbs0Omw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lab.research.google.com/drive/1r14Gjc9EIvVqaEzETTW9yFC8b0Eek90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KuXjwB4LzSA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13.jpg"/><Relationship Id="rId6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etosa.io/ev/image-kernel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3 - Convolutions and Denoising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057100" y="4509000"/>
            <a:ext cx="5029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595959"/>
                </a:solidFill>
              </a:rPr>
              <a:t>Some of the figures were generated by ChatGPT</a:t>
            </a:r>
            <a:endParaRPr i="1"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solve the edges issue, we </a:t>
            </a:r>
            <a:r>
              <a:rPr b="1" lang="en"/>
              <a:t>pad </a:t>
            </a:r>
            <a:r>
              <a:rPr lang="en"/>
              <a:t>the image.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Padding</a:t>
            </a:r>
            <a:r>
              <a:rPr lang="en"/>
              <a:t> an image is the process of </a:t>
            </a:r>
            <a:r>
              <a:rPr i="1" lang="en"/>
              <a:t>adding extra layer(s)</a:t>
            </a:r>
            <a:r>
              <a:rPr lang="en"/>
              <a:t> to the image so that the edges are also convolved.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different ways to pad: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commonly </a:t>
            </a:r>
            <a:r>
              <a:rPr b="1" lang="en"/>
              <a:t>zero-padding</a:t>
            </a:r>
            <a:r>
              <a:rPr lang="en"/>
              <a:t> is used. This adds </a:t>
            </a:r>
            <a:r>
              <a:rPr b="1" lang="en"/>
              <a:t>extra layer(s) of 0’s</a:t>
            </a:r>
            <a:r>
              <a:rPr lang="en"/>
              <a:t> to the edge of the image - (ask students) If this is the case, how will that affect the convolution?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Replication-padding is where the extra layers </a:t>
            </a:r>
            <a:r>
              <a:rPr i="1" lang="en"/>
              <a:t>replicate </a:t>
            </a:r>
            <a:r>
              <a:rPr lang="en"/>
              <a:t>the original edges.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Circular-padding is where the extra layers are the </a:t>
            </a:r>
            <a:r>
              <a:rPr lang="en" u="sng"/>
              <a:t>opposite</a:t>
            </a:r>
            <a:r>
              <a:rPr lang="en"/>
              <a:t> edges, treating the image like it </a:t>
            </a:r>
            <a:r>
              <a:rPr i="1" lang="en"/>
              <a:t>circles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 Examples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83100" y="1152475"/>
            <a:ext cx="2809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128" name="Google Shape;128;p23"/>
          <p:cNvSpPr txBox="1"/>
          <p:nvPr>
            <p:ph idx="2" type="body"/>
          </p:nvPr>
        </p:nvSpPr>
        <p:spPr>
          <a:xfrm>
            <a:off x="3157200" y="1152475"/>
            <a:ext cx="2809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Zero-Padding</a:t>
            </a:r>
            <a:endParaRPr/>
          </a:p>
        </p:txBody>
      </p:sp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6231300" y="1152475"/>
            <a:ext cx="2809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Replication Padding</a:t>
            </a:r>
            <a:endParaRPr/>
          </a:p>
        </p:txBody>
      </p:sp>
      <p:pic>
        <p:nvPicPr>
          <p:cNvPr id="130" name="Google Shape;130;p23" title="ital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97" y="1551779"/>
            <a:ext cx="2809800" cy="2107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 title="italy_zero_padd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875" y="1475586"/>
            <a:ext cx="2878152" cy="219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 title="italy_replication_padde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000" y="1475578"/>
            <a:ext cx="2878152" cy="219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 title="original_bottom_left_zoome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0" y="3883000"/>
            <a:ext cx="790825" cy="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93050" y="3434650"/>
            <a:ext cx="218700" cy="22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2990875" y="3434650"/>
            <a:ext cx="218700" cy="22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5967000" y="3434650"/>
            <a:ext cx="218700" cy="22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 title="replication_bottom_left_zoomed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7000" y="3883000"/>
            <a:ext cx="790825" cy="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 title="zero_bottom_left_zoomed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0875" y="3883000"/>
            <a:ext cx="790825" cy="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Convolutions (something about what they let us do with images)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They take two parts: </a:t>
            </a:r>
            <a:r>
              <a:rPr lang="en"/>
              <a:t>an </a:t>
            </a:r>
            <a:r>
              <a:rPr b="1" lang="en"/>
              <a:t>image</a:t>
            </a:r>
            <a:r>
              <a:rPr lang="en"/>
              <a:t> and a </a:t>
            </a:r>
            <a:r>
              <a:rPr b="1" lang="en"/>
              <a:t>kernel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kernel </a:t>
            </a:r>
            <a:r>
              <a:rPr i="1" lang="en"/>
              <a:t>marches</a:t>
            </a:r>
            <a:r>
              <a:rPr lang="en"/>
              <a:t> along the images and performs </a:t>
            </a:r>
            <a:r>
              <a:rPr lang="en" u="sng"/>
              <a:t>dot products</a:t>
            </a:r>
            <a:r>
              <a:rPr lang="en"/>
              <a:t> to create a </a:t>
            </a:r>
            <a:r>
              <a:rPr i="1" lang="en"/>
              <a:t>new image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</a:t>
            </a:r>
            <a:r>
              <a:rPr i="1" lang="en"/>
              <a:t>avoid</a:t>
            </a:r>
            <a:r>
              <a:rPr lang="en"/>
              <a:t> dimensionality issues, we </a:t>
            </a:r>
            <a:r>
              <a:rPr b="1" lang="en"/>
              <a:t>pad</a:t>
            </a:r>
            <a:r>
              <a:rPr lang="en"/>
              <a:t> the original image. </a:t>
            </a:r>
            <a:r>
              <a:rPr b="1" lang="en"/>
              <a:t>Padding</a:t>
            </a:r>
            <a:r>
              <a:rPr lang="en"/>
              <a:t> is the process of adding </a:t>
            </a:r>
            <a:r>
              <a:rPr lang="en" u="sng"/>
              <a:t>extra layers</a:t>
            </a:r>
            <a:r>
              <a:rPr lang="en"/>
              <a:t> to the original image.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 with Code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Notebook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Noise </a:t>
            </a:r>
            <a:r>
              <a:rPr lang="en"/>
              <a:t>is </a:t>
            </a:r>
            <a:r>
              <a:rPr i="1" lang="en"/>
              <a:t>unwanted random</a:t>
            </a:r>
            <a:r>
              <a:rPr lang="en"/>
              <a:t> variation that distorts the image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1459100" y="1116475"/>
            <a:ext cx="31128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162" name="Google Shape;162;p27"/>
          <p:cNvSpPr txBox="1"/>
          <p:nvPr>
            <p:ph idx="2" type="body"/>
          </p:nvPr>
        </p:nvSpPr>
        <p:spPr>
          <a:xfrm>
            <a:off x="4571900" y="1116475"/>
            <a:ext cx="31128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Noisy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00" y="1607200"/>
            <a:ext cx="6225800" cy="30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311700" y="4696775"/>
            <a:ext cx="6225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You can also have noise in other forms: ex. </a:t>
            </a:r>
            <a:r>
              <a:rPr lang="en" sz="1200">
                <a:solidFill>
                  <a:schemeClr val="dk2"/>
                </a:solidFill>
              </a:rPr>
              <a:t>s</a:t>
            </a:r>
            <a:r>
              <a:rPr lang="en" sz="1200">
                <a:solidFill>
                  <a:schemeClr val="dk2"/>
                </a:solidFill>
              </a:rPr>
              <a:t>tatic noise in songs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</a:t>
            </a:r>
            <a:r>
              <a:rPr lang="en" u="sng"/>
              <a:t>different</a:t>
            </a:r>
            <a:r>
              <a:rPr lang="en"/>
              <a:t> types of </a:t>
            </a:r>
            <a:r>
              <a:rPr b="1" lang="en"/>
              <a:t>noise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common ones: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Salt and Pepper Noise</a:t>
            </a:r>
            <a:r>
              <a:rPr lang="en"/>
              <a:t>: random pixels become either </a:t>
            </a:r>
            <a:r>
              <a:rPr lang="en" u="sng"/>
              <a:t>fully</a:t>
            </a:r>
            <a:r>
              <a:rPr lang="en"/>
              <a:t> white or black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Poisson Noise</a:t>
            </a:r>
            <a:r>
              <a:rPr lang="en"/>
              <a:t>: random variations generated from different amounts of light hitting the camera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Gaussian Noise</a:t>
            </a:r>
            <a:r>
              <a:rPr lang="en"/>
              <a:t>: what the next couple slides are about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Gaussian Noise</a:t>
            </a:r>
            <a:r>
              <a:rPr lang="en"/>
              <a:t> is based on the </a:t>
            </a:r>
            <a:r>
              <a:rPr b="1" lang="en"/>
              <a:t>Gaussian Distribution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8520600" cy="15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The Gaussian Distribution</a:t>
            </a:r>
            <a:r>
              <a:rPr lang="en"/>
              <a:t>, also called the </a:t>
            </a:r>
            <a:r>
              <a:rPr b="1" lang="en"/>
              <a:t>Normal Distribution</a:t>
            </a:r>
            <a:r>
              <a:rPr lang="en"/>
              <a:t> or a </a:t>
            </a:r>
            <a:r>
              <a:rPr b="1" lang="en"/>
              <a:t>Bell Curve</a:t>
            </a:r>
            <a:r>
              <a:rPr lang="en"/>
              <a:t>, shows how values are </a:t>
            </a:r>
            <a:r>
              <a:rPr i="1" lang="en"/>
              <a:t>spread out</a:t>
            </a:r>
            <a:r>
              <a:rPr lang="en"/>
              <a:t> around a </a:t>
            </a:r>
            <a:r>
              <a:rPr b="1" lang="en"/>
              <a:t>mean</a:t>
            </a:r>
            <a:r>
              <a:rPr lang="en"/>
              <a:t> (an average).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</a:t>
            </a:r>
            <a:r>
              <a:rPr b="1" lang="en"/>
              <a:t>gaussian distribution</a:t>
            </a:r>
            <a:r>
              <a:rPr lang="en"/>
              <a:t> has two parts: </a:t>
            </a:r>
            <a:r>
              <a:rPr b="1" lang="en"/>
              <a:t>the mean</a:t>
            </a:r>
            <a:r>
              <a:rPr lang="en"/>
              <a:t>, and </a:t>
            </a:r>
            <a:r>
              <a:rPr b="1" lang="en"/>
              <a:t>the standard deviation</a:t>
            </a:r>
            <a:endParaRPr b="1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</a:t>
            </a:r>
            <a:r>
              <a:rPr b="1" lang="en"/>
              <a:t>mean</a:t>
            </a:r>
            <a:r>
              <a:rPr lang="en"/>
              <a:t> is the </a:t>
            </a:r>
            <a:r>
              <a:rPr i="1" lang="en"/>
              <a:t>average</a:t>
            </a:r>
            <a:r>
              <a:rPr lang="en"/>
              <a:t> value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</a:t>
            </a:r>
            <a:r>
              <a:rPr b="1" lang="en"/>
              <a:t>standard deviation</a:t>
            </a:r>
            <a:r>
              <a:rPr lang="en"/>
              <a:t> is how much the rest of the values </a:t>
            </a:r>
            <a:r>
              <a:rPr i="1" lang="en"/>
              <a:t>deviate</a:t>
            </a:r>
            <a:r>
              <a:rPr lang="en"/>
              <a:t> from the </a:t>
            </a:r>
            <a:r>
              <a:rPr b="1" lang="en"/>
              <a:t>mean</a:t>
            </a:r>
            <a:endParaRPr b="1"/>
          </a:p>
        </p:txBody>
      </p:sp>
      <p:pic>
        <p:nvPicPr>
          <p:cNvPr descr="The normal, or Gaussian, distribution is the most common distribution in all of statistics. Here I explain the basics of how these distributions are created and how they should be interpreted.&#10;&#10;For a complete index of all the StatQuest videos, check out:&#10;https://statquest.org/video-index/&#10;&#10;If you'd like to support StatQuest, please consider...&#10;&#10;Patreon: https://www.patreon.com/statquest&#10;...or...&#10;YouTube Membership: https://www.youtube.com/channel/UCtYLUTtgS3k1Fg4y5tAhLbw/join&#10;&#10;...buying one of my books, a study guide, a t-shirt or hoodie, or a song from the StatQuest store...&#10;https://statquest.org/statquest-store/&#10;&#10;...or just donating to StatQuest!&#10;https://www.paypal.me/statquest&#10;&#10;Lastly, if you want to keep up with me as I research and create new StatQuests, follow me on twitter:&#10;https://twitter.com/joshuastarmer&#10;&#10;#statquest #statistics" id="177" name="Google Shape;177;p29" title="The Normal Distribution, Clearly Explained!!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450" y="2732575"/>
            <a:ext cx="3765075" cy="21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2057100" y="4779600"/>
            <a:ext cx="5029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595959"/>
                </a:solidFill>
              </a:rPr>
              <a:t>From StatQuest with Josh Starmer</a:t>
            </a:r>
            <a:endParaRPr i="1" sz="9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mean and standard deviation graphically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825" y="1017725"/>
            <a:ext cx="2597001" cy="243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369" y="1017725"/>
            <a:ext cx="2335576" cy="17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1639775" y="3619750"/>
            <a:ext cx="25971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This distribution’s </a:t>
            </a:r>
            <a:r>
              <a:rPr b="1" lang="en" sz="1200">
                <a:solidFill>
                  <a:schemeClr val="dk2"/>
                </a:solidFill>
              </a:rPr>
              <a:t>mean</a:t>
            </a:r>
            <a:r>
              <a:rPr lang="en" sz="1200">
                <a:solidFill>
                  <a:schemeClr val="dk2"/>
                </a:solidFill>
              </a:rPr>
              <a:t> is 0, since that is where the </a:t>
            </a:r>
            <a:r>
              <a:rPr i="1" lang="en" sz="1200">
                <a:solidFill>
                  <a:schemeClr val="dk2"/>
                </a:solidFill>
              </a:rPr>
              <a:t>average</a:t>
            </a:r>
            <a:r>
              <a:rPr lang="en" sz="1200">
                <a:solidFill>
                  <a:schemeClr val="dk2"/>
                </a:solidFill>
              </a:rPr>
              <a:t> value is.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The </a:t>
            </a:r>
            <a:r>
              <a:rPr b="1" lang="en" sz="1200">
                <a:solidFill>
                  <a:schemeClr val="dk2"/>
                </a:solidFill>
              </a:rPr>
              <a:t>standard deviation</a:t>
            </a:r>
            <a:r>
              <a:rPr lang="en" sz="1200">
                <a:solidFill>
                  <a:schemeClr val="dk2"/>
                </a:solidFill>
              </a:rPr>
              <a:t> is </a:t>
            </a:r>
            <a:r>
              <a:rPr lang="en" sz="1200" u="sng">
                <a:solidFill>
                  <a:schemeClr val="dk2"/>
                </a:solidFill>
              </a:rPr>
              <a:t>low</a:t>
            </a:r>
            <a:r>
              <a:rPr lang="en" sz="1200">
                <a:solidFill>
                  <a:schemeClr val="dk2"/>
                </a:solidFill>
              </a:rPr>
              <a:t>, the values are </a:t>
            </a:r>
            <a:r>
              <a:rPr i="1" lang="en" sz="1200">
                <a:solidFill>
                  <a:schemeClr val="dk2"/>
                </a:solidFill>
              </a:rPr>
              <a:t>close</a:t>
            </a:r>
            <a:r>
              <a:rPr lang="en" sz="1200">
                <a:solidFill>
                  <a:schemeClr val="dk2"/>
                </a:solidFill>
              </a:rPr>
              <a:t> to the average.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4720525" y="2960900"/>
            <a:ext cx="22833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This distribution’s </a:t>
            </a:r>
            <a:r>
              <a:rPr b="1" lang="en" sz="1200">
                <a:solidFill>
                  <a:schemeClr val="dk2"/>
                </a:solidFill>
              </a:rPr>
              <a:t>mean</a:t>
            </a:r>
            <a:r>
              <a:rPr lang="en" sz="1200">
                <a:solidFill>
                  <a:schemeClr val="dk2"/>
                </a:solidFill>
              </a:rPr>
              <a:t> is -5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The </a:t>
            </a:r>
            <a:r>
              <a:rPr b="1" lang="en" sz="1200">
                <a:solidFill>
                  <a:schemeClr val="dk2"/>
                </a:solidFill>
              </a:rPr>
              <a:t>standard deviation</a:t>
            </a:r>
            <a:r>
              <a:rPr lang="en" sz="1200">
                <a:solidFill>
                  <a:schemeClr val="dk2"/>
                </a:solidFill>
              </a:rPr>
              <a:t> is </a:t>
            </a:r>
            <a:r>
              <a:rPr lang="en" sz="1200" u="sng">
                <a:solidFill>
                  <a:schemeClr val="dk2"/>
                </a:solidFill>
              </a:rPr>
              <a:t>high</a:t>
            </a:r>
            <a:r>
              <a:rPr lang="en" sz="1200">
                <a:solidFill>
                  <a:schemeClr val="dk2"/>
                </a:solidFill>
              </a:rPr>
              <a:t>, since the values are more </a:t>
            </a:r>
            <a:r>
              <a:rPr i="1" lang="en" sz="1200">
                <a:solidFill>
                  <a:schemeClr val="dk2"/>
                </a:solidFill>
              </a:rPr>
              <a:t>spread out</a:t>
            </a:r>
            <a:r>
              <a:rPr lang="en" sz="1200">
                <a:solidFill>
                  <a:schemeClr val="dk2"/>
                </a:solidFill>
              </a:rPr>
              <a:t>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346850" y="1543100"/>
            <a:ext cx="8106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Graphs from Desmos</a:t>
            </a:r>
            <a:endParaRPr i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265500" y="380675"/>
            <a:ext cx="4045200" cy="26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80"/>
              <a:t>Sampling</a:t>
            </a:r>
            <a:r>
              <a:rPr lang="en" sz="2980"/>
              <a:t> from a Gaussian Distribution is the process of </a:t>
            </a:r>
            <a:r>
              <a:rPr i="1" lang="en" sz="2980"/>
              <a:t>randomly</a:t>
            </a:r>
            <a:r>
              <a:rPr lang="en" sz="2980"/>
              <a:t> getting a value</a:t>
            </a:r>
            <a:endParaRPr sz="2980"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075"/>
            <a:ext cx="3837001" cy="36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>
            <p:ph idx="1" type="subTitle"/>
          </p:nvPr>
        </p:nvSpPr>
        <p:spPr>
          <a:xfrm>
            <a:off x="265500" y="3107875"/>
            <a:ext cx="4045200" cy="19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When you </a:t>
            </a:r>
            <a:r>
              <a:rPr b="1" lang="en" sz="1400"/>
              <a:t>sample</a:t>
            </a:r>
            <a:r>
              <a:rPr lang="en" sz="1400"/>
              <a:t> a Gaussian Distribution–randomly get a value–you get one of the </a:t>
            </a:r>
            <a:r>
              <a:rPr b="1" lang="en" sz="1400"/>
              <a:t>x-values</a:t>
            </a:r>
            <a:r>
              <a:rPr lang="en" sz="1400"/>
              <a:t> with a probability that is </a:t>
            </a:r>
            <a:r>
              <a:rPr i="1" lang="en" sz="1400"/>
              <a:t>proportional </a:t>
            </a:r>
            <a:r>
              <a:rPr lang="en" sz="1400"/>
              <a:t>to the </a:t>
            </a:r>
            <a:r>
              <a:rPr lang="en" sz="1400" u="sng"/>
              <a:t>height</a:t>
            </a:r>
            <a:r>
              <a:rPr lang="en" sz="1400"/>
              <a:t>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 Review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Solutions</a:t>
            </a:r>
            <a:r>
              <a:rPr lang="en"/>
              <a:t> to Day 2 HW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Noise is noise sampled from a Gaussian Distribution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362000"/>
            <a:ext cx="85206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images, at every pixel the </a:t>
            </a:r>
            <a:r>
              <a:rPr b="1" lang="en"/>
              <a:t>gaussian distribution</a:t>
            </a:r>
            <a:r>
              <a:rPr lang="en"/>
              <a:t> is </a:t>
            </a:r>
            <a:r>
              <a:rPr i="1" lang="en"/>
              <a:t>sampled</a:t>
            </a:r>
            <a:r>
              <a:rPr lang="en"/>
              <a:t> with a mean of </a:t>
            </a:r>
            <a:r>
              <a:rPr b="1" lang="en"/>
              <a:t>0</a:t>
            </a:r>
            <a:r>
              <a:rPr lang="en"/>
              <a:t> and </a:t>
            </a:r>
            <a:r>
              <a:rPr b="1" lang="en"/>
              <a:t>some</a:t>
            </a:r>
            <a:r>
              <a:rPr lang="en"/>
              <a:t> standard deviation, and that is how much is either added or subtracted from the image.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</a:t>
            </a:r>
            <a:r>
              <a:rPr lang="en" u="sng"/>
              <a:t>happens</a:t>
            </a:r>
            <a:r>
              <a:rPr lang="en"/>
              <a:t> because of small errors in machinery which happen to </a:t>
            </a:r>
            <a:r>
              <a:rPr lang="en" u="sng"/>
              <a:t>fit a gaussian distribution.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b="1" lang="en"/>
              <a:t>mean is 0</a:t>
            </a:r>
            <a:r>
              <a:rPr lang="en"/>
              <a:t> because on average the added or subtracted noise cancel out, but the </a:t>
            </a:r>
            <a:r>
              <a:rPr b="1" lang="en"/>
              <a:t>standard deviation is dependent</a:t>
            </a:r>
            <a:r>
              <a:rPr lang="en"/>
              <a:t> on the items being used.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Noise Examples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83100" y="1152475"/>
            <a:ext cx="2809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208" name="Google Shape;208;p33"/>
          <p:cNvSpPr txBox="1"/>
          <p:nvPr>
            <p:ph idx="2" type="body"/>
          </p:nvPr>
        </p:nvSpPr>
        <p:spPr>
          <a:xfrm>
            <a:off x="3157200" y="1152475"/>
            <a:ext cx="2809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Standard Deviation of 0.05</a:t>
            </a:r>
            <a:endParaRPr/>
          </a:p>
        </p:txBody>
      </p:sp>
      <p:sp>
        <p:nvSpPr>
          <p:cNvPr id="209" name="Google Shape;209;p33"/>
          <p:cNvSpPr txBox="1"/>
          <p:nvPr>
            <p:ph idx="2" type="body"/>
          </p:nvPr>
        </p:nvSpPr>
        <p:spPr>
          <a:xfrm>
            <a:off x="6231300" y="1152475"/>
            <a:ext cx="2809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Standard Deviation of 0.3</a:t>
            </a:r>
            <a:endParaRPr/>
          </a:p>
        </p:txBody>
      </p:sp>
      <p:pic>
        <p:nvPicPr>
          <p:cNvPr id="210" name="Google Shape;210;p33" title="noisy_image_grayscale_noise_std_0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200" y="1640625"/>
            <a:ext cx="2398450" cy="23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 title="noisy_image_grayscale_noise_std_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300" y="1658275"/>
            <a:ext cx="2398450" cy="23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0" y="1640625"/>
            <a:ext cx="2398450" cy="23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 title="clean_bottom_left_zoom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0" y="4173825"/>
            <a:ext cx="904400" cy="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/>
          <p:nvPr/>
        </p:nvSpPr>
        <p:spPr>
          <a:xfrm>
            <a:off x="83100" y="3810775"/>
            <a:ext cx="218700" cy="22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3" title="noisy_005_bottom_left_zoomed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7200" y="4173825"/>
            <a:ext cx="904400" cy="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/>
          <p:nvPr/>
        </p:nvSpPr>
        <p:spPr>
          <a:xfrm>
            <a:off x="3157200" y="3810775"/>
            <a:ext cx="218700" cy="22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6231300" y="3828425"/>
            <a:ext cx="218700" cy="22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3" title="noisy_03_bottom_left_zoomed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1300" y="4173825"/>
            <a:ext cx="904400" cy="9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Noise with Code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Notebook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Denoising</a:t>
            </a:r>
            <a:r>
              <a:rPr lang="en"/>
              <a:t> is the process of </a:t>
            </a:r>
            <a:r>
              <a:rPr i="1" lang="en"/>
              <a:t>removing</a:t>
            </a:r>
            <a:r>
              <a:rPr lang="en"/>
              <a:t> </a:t>
            </a:r>
            <a:r>
              <a:rPr b="1" lang="en"/>
              <a:t>noise</a:t>
            </a:r>
            <a:endParaRPr b="1"/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lang="en" u="sng"/>
              <a:t>challenge</a:t>
            </a:r>
            <a:r>
              <a:rPr lang="en"/>
              <a:t> in denoising is that </a:t>
            </a:r>
            <a:r>
              <a:rPr b="1" lang="en"/>
              <a:t>noise</a:t>
            </a:r>
            <a:r>
              <a:rPr lang="en"/>
              <a:t> is </a:t>
            </a:r>
            <a:r>
              <a:rPr i="1" lang="en"/>
              <a:t>random</a:t>
            </a:r>
            <a:r>
              <a:rPr lang="en"/>
              <a:t>, so we can’t just pinpoint noise on an image and remove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But, as we have seen, we often know the </a:t>
            </a:r>
            <a:r>
              <a:rPr b="1" lang="en"/>
              <a:t>distribution</a:t>
            </a:r>
            <a:r>
              <a:rPr lang="en"/>
              <a:t> of noise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So, our algorithms use our knowledge of the noise distribution to remove it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b="1" lang="en"/>
              <a:t>denoise</a:t>
            </a:r>
            <a:r>
              <a:rPr lang="en"/>
              <a:t> Gaussian noise we </a:t>
            </a:r>
            <a:r>
              <a:rPr i="1" lang="en"/>
              <a:t>blur</a:t>
            </a:r>
            <a:r>
              <a:rPr lang="en"/>
              <a:t> the image</a:t>
            </a:r>
            <a:endParaRPr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Blurs</a:t>
            </a:r>
            <a:r>
              <a:rPr lang="en"/>
              <a:t> </a:t>
            </a:r>
            <a:r>
              <a:rPr i="1" lang="en"/>
              <a:t>smooth</a:t>
            </a:r>
            <a:r>
              <a:rPr lang="en"/>
              <a:t> images - neighboring values are averaged. Since noise is small, random bumps, that have a </a:t>
            </a:r>
            <a:r>
              <a:rPr lang="en" u="sng"/>
              <a:t>mean of 0</a:t>
            </a:r>
            <a:r>
              <a:rPr lang="en"/>
              <a:t>, when noisy pixels are averaged the random bumps </a:t>
            </a:r>
            <a:r>
              <a:rPr lang="en" u="sng"/>
              <a:t>cancel out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However, this comes at a cost - blurring also makes image blurry (who would’ve guessed).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is an unavoidable caveat with this method - there are better methods that are more complicated, so we won’t go into them. But you are encouraged to look into them on your own time if you are interested.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Examples</a:t>
            </a:r>
            <a:endParaRPr/>
          </a:p>
        </p:txBody>
      </p:sp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83100" y="1076275"/>
            <a:ext cx="2809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248" name="Google Shape;248;p38"/>
          <p:cNvSpPr txBox="1"/>
          <p:nvPr>
            <p:ph idx="2" type="body"/>
          </p:nvPr>
        </p:nvSpPr>
        <p:spPr>
          <a:xfrm>
            <a:off x="3157200" y="1076275"/>
            <a:ext cx="2809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Noisy Image</a:t>
            </a:r>
            <a:endParaRPr/>
          </a:p>
        </p:txBody>
      </p:sp>
      <p:sp>
        <p:nvSpPr>
          <p:cNvPr id="249" name="Google Shape;249;p38"/>
          <p:cNvSpPr txBox="1"/>
          <p:nvPr>
            <p:ph idx="2" type="body"/>
          </p:nvPr>
        </p:nvSpPr>
        <p:spPr>
          <a:xfrm>
            <a:off x="6231300" y="1076275"/>
            <a:ext cx="2809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Denoised</a:t>
            </a:r>
            <a:endParaRPr/>
          </a:p>
        </p:txBody>
      </p:sp>
      <p:pic>
        <p:nvPicPr>
          <p:cNvPr id="250" name="Google Shape;250;p38" title="gaussian_blurred_imag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1300" y="1582075"/>
            <a:ext cx="2398450" cy="23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/>
          <p:nvPr/>
        </p:nvSpPr>
        <p:spPr>
          <a:xfrm>
            <a:off x="7449250" y="4097625"/>
            <a:ext cx="118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The noise has been reduced, but the image is blurrier now.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0" y="1564425"/>
            <a:ext cx="2398450" cy="23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 title="clean_bottom_left_zoom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0" y="4097625"/>
            <a:ext cx="904400" cy="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/>
          <p:nvPr/>
        </p:nvSpPr>
        <p:spPr>
          <a:xfrm>
            <a:off x="83100" y="3734575"/>
            <a:ext cx="218700" cy="22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8" title="noisy_image_grayscale_noise_std_00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7200" y="1564425"/>
            <a:ext cx="2398450" cy="23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 title="noisy_005_bottom_left_zoomed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7200" y="4097625"/>
            <a:ext cx="904400" cy="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/>
          <p:nvPr/>
        </p:nvSpPr>
        <p:spPr>
          <a:xfrm>
            <a:off x="3157200" y="3734575"/>
            <a:ext cx="218700" cy="22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8" title="blurred_bottom_left_zoomed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1300" y="4132925"/>
            <a:ext cx="904400" cy="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/>
          <p:nvPr/>
        </p:nvSpPr>
        <p:spPr>
          <a:xfrm>
            <a:off x="6231300" y="3752225"/>
            <a:ext cx="218700" cy="22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with Code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Notebook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Day 2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 sz="1950"/>
              <a:t>Vectors can be seen both as arrows in space or as ordered lists of numbers</a:t>
            </a:r>
            <a:endParaRPr sz="1950"/>
          </a:p>
          <a:p>
            <a:pPr indent="-33385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50"/>
              <a:t>Adding vectors is either done head-to-tail, or just by adding the values</a:t>
            </a:r>
            <a:endParaRPr sz="1950"/>
          </a:p>
          <a:p>
            <a:pPr indent="-33385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50"/>
              <a:t>Scaling the vectors is either changing the length or multiplying the values</a:t>
            </a:r>
            <a:endParaRPr sz="1950"/>
          </a:p>
          <a:p>
            <a:pPr indent="-33385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50"/>
              <a:t>To take the dot product of two vectors you multiply and add the components of two vectors</a:t>
            </a:r>
            <a:endParaRPr sz="1950"/>
          </a:p>
          <a:p>
            <a:pPr indent="-33385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50"/>
              <a:t>A matrix is a 2D grid of values</a:t>
            </a:r>
            <a:endParaRPr sz="1950"/>
          </a:p>
          <a:p>
            <a:pPr indent="-33385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50"/>
              <a:t>Adding and scaling matrices work the same way as vectors</a:t>
            </a:r>
            <a:endParaRPr sz="1950"/>
          </a:p>
          <a:p>
            <a:pPr indent="-33385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50"/>
              <a:t>Matrix-vector multiplication is more convoluted - so we do it with code</a:t>
            </a:r>
            <a:endParaRPr sz="1950"/>
          </a:p>
          <a:p>
            <a:pPr indent="-33385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50"/>
              <a:t>Images are stored as matrices</a:t>
            </a:r>
            <a:endParaRPr sz="1950"/>
          </a:p>
          <a:p>
            <a:pPr indent="-33385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50"/>
              <a:t>Grayscale images have values between [0,1] and color images have RGB vectors</a:t>
            </a:r>
            <a:endParaRPr sz="19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 Continued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convolution in image processing?</a:t>
            </a:r>
            <a:endParaRPr/>
          </a:p>
        </p:txBody>
      </p:sp>
      <p:pic>
        <p:nvPicPr>
          <p:cNvPr descr="Discrete convolutions, from probability to image processing and FFTs.&#10;Video on the continuous case: https://youtu.be/IaSGqQa5O-M&#10;Help fund future projects: https://www.patreon.com/3blue1brown&#10;Special thanks to these supporters: https://3b1b.co/lessons/convolutions#thanks&#10;An equally valuable form of support is to simply share the videos.&#10;&#10;Other videos I referenced&#10;&#10;Live lecture on image convolutions for the MIT Julia lab&#10;https://youtu.be/8rrHTtUzyZA&#10;&#10;Lecture on Discrete Fourier Transforms&#10;https://youtu.be/g8RkArhtCc4&#10;&#10;Reducible video on FFTs&#10;https://youtu.be/h7apO7q16V0&#10;&#10;Veritasium video on FFTs&#10;https://youtu.be/nmgFG7PUHfo&#10;&#10;A small correction for the integer multiplication algorithm mentioned at the end. A “straightforward” application of FFT results in a runtime of O(N * log(n) log(log(n)) ). That log(log(n)) term is tiny, but it is only recently in 2019, Harvey and van der Hoeven found an algorithm that removed that log(log(n)) term.&#10;&#10;Another small correction at 17:00. I describe O(N^2) as meaning &quot;the number of operations needed scales with N^2&quot;. However, this is technically what Theta(N^2) would mean. O(N^2) would mean that the number of operations needed is at most constant times N^2, in particular, it includes algorithms whose runtimes don't actually have any N^2 term, but which are bounded by it. The distinction doesn't matter in this case, since there is an explicit N^2 term.&#10;&#10;Thanks to these viewers for their contributions to translations&#10;Hebrew: Omer Tuchfeld&#10;Italian: Emanuele Vezzoli&#10;Vietnamese: lkhphuc&#10;&#10;--------&#10;&#10;These animations are largely made using a custom python library, manim.  See the FAQ comments here:&#10;https://www.3blue1brown.com/faq#manim&#10;https://github.com/3b1b/manim&#10;https://github.com/ManimCommunity/manim/&#10;&#10;You can find code for specific videos and projects here:&#10;https://github.com/3b1b/videos/&#10;&#10;Music by Vincent Rubinetti.&#10;https://www.vincentrubinetti.com/&#10;&#10;Download the music on Bandcamp:&#10;https://vincerubinetti.bandcamp.com/album/the-music-of-3blue1brown&#10;&#10;Stream the music on Spotify:&#10;https://open.spotify.com/album/1dVyjwS8FBqXhRunaG5W5u&#10;&#10;&#10;Timestamps&#10;0:00 - Where do convolutions show up?&#10;2:07 - Add two random variables&#10;6:28 - A simple example&#10;7:25 - Moving averages&#10;8:32 - Image processing&#10;13:42 - Measuring runtime&#10;14:40 - Polynomial multiplication&#10;18:10 - Speeding up with FFTs&#10;21:22 - Concluding thoughts&#10;&#10;------------------&#10;&#10;3blue1brown is a channel about animating math, in all senses of the word animate.  And you know the drill with YouTube, if you want to stay posted on new videos, subscribe: http://3b1b.co/subscribe&#10;&#10;Various social media stuffs:&#10;Website: https://www.3blue1brown.com&#10;Twitter: https://twitter.com/3blue1brown&#10;Reddit: https://www.reddit.com/r/3blue1brown&#10;Instagram: https://www.instagram.com/3blue1brown&#10;Patreon: https://patreon.com/3blue1brown&#10;Facebook: https://www.facebook.com/3blue1brown" id="78" name="Google Shape;78;p17" title="But what is a convolution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900" y="1674500"/>
            <a:ext cx="5330350" cy="29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7106150" y="2444875"/>
            <a:ext cx="1269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Go to 8:58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414175" y="4728825"/>
            <a:ext cx="5029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595959"/>
                </a:solidFill>
              </a:rPr>
              <a:t>From 3Blue1Brown</a:t>
            </a:r>
            <a:endParaRPr i="1"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what Convolutions can do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15411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Blurring</a:t>
            </a:r>
            <a:endParaRPr/>
          </a:p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4832400" y="1152475"/>
            <a:ext cx="15411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3133675"/>
            <a:ext cx="15411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Sharpen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883700" y="3133675"/>
            <a:ext cx="15411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Emboss</a:t>
            </a:r>
            <a:endParaRPr/>
          </a:p>
        </p:txBody>
      </p:sp>
      <p:pic>
        <p:nvPicPr>
          <p:cNvPr id="90" name="Google Shape;90;p18" title="chicagoPhoto_blurr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75" y="1525600"/>
            <a:ext cx="2024428" cy="151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 title="chicagoPhoto_sharpen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74" y="3501750"/>
            <a:ext cx="2024428" cy="151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 title="chicagoPhoto_outline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3708" y="1525600"/>
            <a:ext cx="2150538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 title="chicagoPhoto_embosse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4096" y="3462237"/>
            <a:ext cx="2129766" cy="15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Convolutions in image processing involve two parts: the image and the kernel</a:t>
            </a:r>
            <a:endParaRPr sz="2420"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395850"/>
            <a:ext cx="8520600" cy="31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b="1" lang="en"/>
              <a:t>image</a:t>
            </a:r>
            <a:r>
              <a:rPr lang="en"/>
              <a:t> is the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b="1" lang="en"/>
              <a:t>kernel</a:t>
            </a:r>
            <a:r>
              <a:rPr lang="en"/>
              <a:t> is a small grid of values that will march along the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the kernel overlays the image, the values in the pixel values will be </a:t>
            </a:r>
            <a:r>
              <a:rPr i="1" lang="en"/>
              <a:t>multiplied by corresponding kernel values</a:t>
            </a:r>
            <a:r>
              <a:rPr lang="en"/>
              <a:t> and be </a:t>
            </a:r>
            <a:r>
              <a:rPr i="1" lang="en"/>
              <a:t>summed together</a:t>
            </a:r>
            <a:r>
              <a:rPr lang="en"/>
              <a:t>–this is the </a:t>
            </a:r>
            <a:r>
              <a:rPr lang="en" u="sng"/>
              <a:t>dot product</a:t>
            </a:r>
            <a:r>
              <a:rPr lang="en"/>
              <a:t> of the kernel and the section of the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That new value will be what goes into the new 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Messing around with convolutions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https://setosa.io/ev/image-kernels/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site lets you play around with different kernels and convolutions and clearly see what is happening.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is an issue: if the kernel must fully overlay the image, what happens at edges?</a:t>
            </a:r>
            <a:endParaRPr/>
          </a:p>
        </p:txBody>
      </p:sp>
      <p:pic>
        <p:nvPicPr>
          <p:cNvPr id="111" name="Google Shape;111;p21" title="ital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76" y="1941049"/>
            <a:ext cx="3317699" cy="248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/>
          <p:nvPr/>
        </p:nvSpPr>
        <p:spPr>
          <a:xfrm>
            <a:off x="3739200" y="1785000"/>
            <a:ext cx="338400" cy="35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21"/>
          <p:cNvCxnSpPr>
            <a:endCxn id="112" idx="3"/>
          </p:cNvCxnSpPr>
          <p:nvPr/>
        </p:nvCxnSpPr>
        <p:spPr>
          <a:xfrm flipH="1">
            <a:off x="4077600" y="1861200"/>
            <a:ext cx="871200" cy="1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21"/>
          <p:cNvSpPr txBox="1"/>
          <p:nvPr/>
        </p:nvSpPr>
        <p:spPr>
          <a:xfrm>
            <a:off x="4948800" y="1666500"/>
            <a:ext cx="1269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This is the kernel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4572000" y="2475125"/>
            <a:ext cx="34686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Since the kernel would take in values that aren’t defined, the convolution won’t work.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One solution is to not convolve the edges, but there is another way.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